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aramond Bold" charset="1" panose="02020804030307010803"/>
      <p:regular r:id="rId12"/>
    </p:embeddedFont>
    <p:embeddedFont>
      <p:font typeface="Poppins Bold" charset="1" panose="00000800000000000000"/>
      <p:regular r:id="rId13"/>
    </p:embeddedFont>
    <p:embeddedFont>
      <p:font typeface="Poppins" charset="1" panose="00000500000000000000"/>
      <p:regular r:id="rId14"/>
    </p:embeddedFont>
    <p:embeddedFont>
      <p:font typeface="Mochiy Pop One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92696" y="0"/>
            <a:ext cx="9181595" cy="12168710"/>
            <a:chOff x="0" y="0"/>
            <a:chExt cx="11293255" cy="14967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93221" cy="14967331"/>
            </a:xfrm>
            <a:custGeom>
              <a:avLst/>
              <a:gdLst/>
              <a:ahLst/>
              <a:cxnLst/>
              <a:rect r="r" b="b" t="t" l="l"/>
              <a:pathLst>
                <a:path h="14967331" w="11293221">
                  <a:moveTo>
                    <a:pt x="0" y="0"/>
                  </a:moveTo>
                  <a:lnTo>
                    <a:pt x="11293221" y="0"/>
                  </a:lnTo>
                  <a:lnTo>
                    <a:pt x="11293221" y="14967331"/>
                  </a:lnTo>
                  <a:lnTo>
                    <a:pt x="0" y="1496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507" t="0" r="-550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986591" y="6993255"/>
            <a:ext cx="9149906" cy="6088856"/>
            <a:chOff x="0" y="0"/>
            <a:chExt cx="12199874" cy="81184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9142" y="2788815"/>
            <a:ext cx="9149906" cy="6088856"/>
            <a:chOff x="0" y="0"/>
            <a:chExt cx="12199874" cy="81184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600" y="749790"/>
            <a:ext cx="15544800" cy="3143249"/>
            <a:chOff x="0" y="0"/>
            <a:chExt cx="20726400" cy="4190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26400" cy="4190999"/>
            </a:xfrm>
            <a:custGeom>
              <a:avLst/>
              <a:gdLst/>
              <a:ahLst/>
              <a:cxnLst/>
              <a:rect r="r" b="b" t="t" l="l"/>
              <a:pathLst>
                <a:path h="4190999" w="20726400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0726400" cy="4200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879"/>
                </a:lnSpc>
              </a:pPr>
              <a:r>
                <a:rPr lang="en-US" sz="7399" b="true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CODE VERSE HACKATHON 2025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63138" y="390103"/>
            <a:ext cx="2392299" cy="1287267"/>
            <a:chOff x="0" y="0"/>
            <a:chExt cx="3189732" cy="17163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9732" cy="1716405"/>
            </a:xfrm>
            <a:custGeom>
              <a:avLst/>
              <a:gdLst/>
              <a:ahLst/>
              <a:cxnLst/>
              <a:rect r="r" b="b" t="t" l="l"/>
              <a:pathLst>
                <a:path h="1716405" w="3189732">
                  <a:moveTo>
                    <a:pt x="0" y="0"/>
                  </a:moveTo>
                  <a:lnTo>
                    <a:pt x="3189732" y="0"/>
                  </a:lnTo>
                  <a:lnTo>
                    <a:pt x="3189732" y="1716405"/>
                  </a:lnTo>
                  <a:lnTo>
                    <a:pt x="0" y="1716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0727" r="0" b="-6072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1781" y="390103"/>
            <a:ext cx="933831" cy="1277208"/>
            <a:chOff x="0" y="0"/>
            <a:chExt cx="1245108" cy="17029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5108" cy="1702943"/>
            </a:xfrm>
            <a:custGeom>
              <a:avLst/>
              <a:gdLst/>
              <a:ahLst/>
              <a:cxnLst/>
              <a:rect r="r" b="b" t="t" l="l"/>
              <a:pathLst>
                <a:path h="1702943" w="1245108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" t="0" r="-3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61781" y="3169444"/>
            <a:ext cx="17261814" cy="6088856"/>
            <a:chOff x="0" y="0"/>
            <a:chExt cx="4546321" cy="16036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46321" cy="1603649"/>
            </a:xfrm>
            <a:custGeom>
              <a:avLst/>
              <a:gdLst/>
              <a:ahLst/>
              <a:cxnLst/>
              <a:rect r="r" b="b" t="t" l="l"/>
              <a:pathLst>
                <a:path h="1603649" w="4546321">
                  <a:moveTo>
                    <a:pt x="22873" y="0"/>
                  </a:moveTo>
                  <a:lnTo>
                    <a:pt x="4523448" y="0"/>
                  </a:lnTo>
                  <a:cubicBezTo>
                    <a:pt x="4529514" y="0"/>
                    <a:pt x="4535332" y="2410"/>
                    <a:pt x="4539622" y="6699"/>
                  </a:cubicBezTo>
                  <a:cubicBezTo>
                    <a:pt x="4543911" y="10989"/>
                    <a:pt x="4546321" y="16807"/>
                    <a:pt x="4546321" y="22873"/>
                  </a:cubicBezTo>
                  <a:lnTo>
                    <a:pt x="4546321" y="1580776"/>
                  </a:lnTo>
                  <a:cubicBezTo>
                    <a:pt x="4546321" y="1586842"/>
                    <a:pt x="4543911" y="1592660"/>
                    <a:pt x="4539622" y="1596950"/>
                  </a:cubicBezTo>
                  <a:cubicBezTo>
                    <a:pt x="4535332" y="1601239"/>
                    <a:pt x="4529514" y="1603649"/>
                    <a:pt x="4523448" y="1603649"/>
                  </a:cubicBezTo>
                  <a:lnTo>
                    <a:pt x="22873" y="1603649"/>
                  </a:lnTo>
                  <a:cubicBezTo>
                    <a:pt x="16807" y="1603649"/>
                    <a:pt x="10989" y="1601239"/>
                    <a:pt x="6699" y="1596950"/>
                  </a:cubicBezTo>
                  <a:cubicBezTo>
                    <a:pt x="2410" y="1592660"/>
                    <a:pt x="0" y="1586842"/>
                    <a:pt x="0" y="1580776"/>
                  </a:cubicBezTo>
                  <a:lnTo>
                    <a:pt x="0" y="22873"/>
                  </a:lnTo>
                  <a:cubicBezTo>
                    <a:pt x="0" y="16807"/>
                    <a:pt x="2410" y="10989"/>
                    <a:pt x="6699" y="6699"/>
                  </a:cubicBezTo>
                  <a:cubicBezTo>
                    <a:pt x="10989" y="2410"/>
                    <a:pt x="16807" y="0"/>
                    <a:pt x="22873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546321" cy="1641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5603" y="2065303"/>
            <a:ext cx="17165131" cy="681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10"/>
              </a:lnSpc>
            </a:pPr>
          </a:p>
          <a:p>
            <a:pPr algn="just" marL="992164" indent="-248041" lvl="3">
              <a:lnSpc>
                <a:spcPts val="9110"/>
              </a:lnSpc>
              <a:buFont typeface="Arial"/>
              <a:buChar char="￭"/>
            </a:pPr>
            <a:r>
              <a:rPr lang="en-US" b="true" sz="3796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Statement:-</a:t>
            </a:r>
            <a:r>
              <a:rPr lang="en-US" sz="37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Build an AI tool that helps legal professionals rapidly search, sort, and summarize massive document dumps. </a:t>
            </a:r>
          </a:p>
          <a:p>
            <a:pPr algn="just" marL="992165" indent="-248041" lvl="3">
              <a:lnSpc>
                <a:spcPts val="9110"/>
              </a:lnSpc>
              <a:buFont typeface="Arial"/>
              <a:buChar char="￭"/>
            </a:pPr>
            <a:r>
              <a:rPr lang="en-US" b="true" sz="3796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Domain:- </a:t>
            </a:r>
            <a:r>
              <a:rPr lang="en-US" sz="37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General</a:t>
            </a:r>
          </a:p>
          <a:p>
            <a:pPr algn="just" marL="992325" indent="-248081" lvl="3">
              <a:lnSpc>
                <a:spcPts val="9110"/>
              </a:lnSpc>
              <a:buFont typeface="Arial"/>
              <a:buChar char="￭"/>
            </a:pPr>
            <a:r>
              <a:rPr lang="en-US" b="true" sz="3796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Team Name:-</a:t>
            </a:r>
            <a:r>
              <a:rPr lang="en-US" sz="37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Generational Gap</a:t>
            </a:r>
          </a:p>
          <a:p>
            <a:pPr algn="just" marL="992325" indent="-248081" lvl="3">
              <a:lnSpc>
                <a:spcPts val="9110"/>
              </a:lnSpc>
              <a:buFont typeface="Arial"/>
              <a:buChar char="￭"/>
            </a:pPr>
            <a:r>
              <a:rPr lang="en-US" b="true" sz="3796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Members:-</a:t>
            </a:r>
            <a:r>
              <a:rPr lang="en-US" sz="37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Harshal Kale, Sidharth Maharana, Shiv Tangloo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3986591" y="6993255"/>
            <a:ext cx="9149906" cy="6088856"/>
            <a:chOff x="0" y="0"/>
            <a:chExt cx="12199874" cy="81184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689142" y="2788815"/>
            <a:ext cx="9149906" cy="6088856"/>
            <a:chOff x="0" y="0"/>
            <a:chExt cx="12199874" cy="81184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5274" y="-926400"/>
            <a:ext cx="15544800" cy="3143249"/>
            <a:chOff x="0" y="0"/>
            <a:chExt cx="20726400" cy="4190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26400" cy="4190999"/>
            </a:xfrm>
            <a:custGeom>
              <a:avLst/>
              <a:gdLst/>
              <a:ahLst/>
              <a:cxnLst/>
              <a:rect r="r" b="b" t="t" l="l"/>
              <a:pathLst>
                <a:path h="4190999" w="20726400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0726400" cy="419099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199"/>
                </a:lnSpc>
              </a:pPr>
              <a:r>
                <a:rPr lang="en-US" sz="8499" b="true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OUR SOLUTION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928" y="390103"/>
            <a:ext cx="933831" cy="1277208"/>
            <a:chOff x="0" y="0"/>
            <a:chExt cx="1245108" cy="17029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5108" cy="1702943"/>
            </a:xfrm>
            <a:custGeom>
              <a:avLst/>
              <a:gdLst/>
              <a:ahLst/>
              <a:cxnLst/>
              <a:rect r="r" b="b" t="t" l="l"/>
              <a:pathLst>
                <a:path h="1702943" w="1245108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t="0" r="-3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689142" y="2788815"/>
            <a:ext cx="9149906" cy="6088856"/>
            <a:chOff x="0" y="0"/>
            <a:chExt cx="12199874" cy="81184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3986591" y="6993255"/>
            <a:ext cx="9149906" cy="6088856"/>
            <a:chOff x="0" y="0"/>
            <a:chExt cx="12199874" cy="81184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895675" y="390103"/>
            <a:ext cx="2392299" cy="1277208"/>
            <a:chOff x="0" y="0"/>
            <a:chExt cx="3189732" cy="17029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89732" cy="1702943"/>
            </a:xfrm>
            <a:custGeom>
              <a:avLst/>
              <a:gdLst/>
              <a:ahLst/>
              <a:cxnLst/>
              <a:rect r="r" b="b" t="t" l="l"/>
              <a:pathLst>
                <a:path h="1702943" w="3189732">
                  <a:moveTo>
                    <a:pt x="0" y="0"/>
                  </a:moveTo>
                  <a:lnTo>
                    <a:pt x="3189732" y="0"/>
                  </a:lnTo>
                  <a:lnTo>
                    <a:pt x="3189732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1601" r="0" b="-61601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298018" y="1881158"/>
            <a:ext cx="1143931" cy="1143931"/>
          </a:xfrm>
          <a:custGeom>
            <a:avLst/>
            <a:gdLst/>
            <a:ahLst/>
            <a:cxnLst/>
            <a:rect r="r" b="b" t="t" l="l"/>
            <a:pathLst>
              <a:path h="1143931" w="1143931">
                <a:moveTo>
                  <a:pt x="0" y="0"/>
                </a:moveTo>
                <a:lnTo>
                  <a:pt x="1143931" y="0"/>
                </a:lnTo>
                <a:lnTo>
                  <a:pt x="1143931" y="1143930"/>
                </a:lnTo>
                <a:lnTo>
                  <a:pt x="0" y="1143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62024" y="1667311"/>
            <a:ext cx="2596059" cy="1571625"/>
            <a:chOff x="0" y="0"/>
            <a:chExt cx="3461411" cy="2095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61412" cy="2095500"/>
            </a:xfrm>
            <a:custGeom>
              <a:avLst/>
              <a:gdLst/>
              <a:ahLst/>
              <a:cxnLst/>
              <a:rect r="r" b="b" t="t" l="l"/>
              <a:pathLst>
                <a:path h="2095500" w="3461412">
                  <a:moveTo>
                    <a:pt x="0" y="0"/>
                  </a:moveTo>
                  <a:lnTo>
                    <a:pt x="3461412" y="0"/>
                  </a:lnTo>
                  <a:lnTo>
                    <a:pt x="3461412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3461411" cy="2105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039"/>
                </a:lnSpc>
              </a:pPr>
              <a:r>
                <a:rPr lang="en-US" sz="6699" b="true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RAG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937809" y="1667311"/>
            <a:ext cx="6081303" cy="1571625"/>
            <a:chOff x="0" y="0"/>
            <a:chExt cx="8108404" cy="2095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08404" cy="2095500"/>
            </a:xfrm>
            <a:custGeom>
              <a:avLst/>
              <a:gdLst/>
              <a:ahLst/>
              <a:cxnLst/>
              <a:rect r="r" b="b" t="t" l="l"/>
              <a:pathLst>
                <a:path h="2095500" w="8108404">
                  <a:moveTo>
                    <a:pt x="0" y="0"/>
                  </a:moveTo>
                  <a:lnTo>
                    <a:pt x="8108404" y="0"/>
                  </a:lnTo>
                  <a:lnTo>
                    <a:pt x="8108404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8108404" cy="2105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039"/>
                </a:lnSpc>
              </a:pPr>
              <a:r>
                <a:rPr lang="en-US" sz="6699" b="true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VERTEX AI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735667" y="1667311"/>
            <a:ext cx="1802142" cy="1571625"/>
            <a:chOff x="0" y="0"/>
            <a:chExt cx="2402856" cy="2095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02856" cy="2095500"/>
            </a:xfrm>
            <a:custGeom>
              <a:avLst/>
              <a:gdLst/>
              <a:ahLst/>
              <a:cxnLst/>
              <a:rect r="r" b="b" t="t" l="l"/>
              <a:pathLst>
                <a:path h="2095500" w="2402856">
                  <a:moveTo>
                    <a:pt x="0" y="0"/>
                  </a:moveTo>
                  <a:lnTo>
                    <a:pt x="2402856" y="0"/>
                  </a:lnTo>
                  <a:lnTo>
                    <a:pt x="2402856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402856" cy="2095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879"/>
                </a:lnSpc>
              </a:pPr>
              <a:r>
                <a:rPr lang="en-US" sz="7399">
                  <a:solidFill>
                    <a:srgbClr val="FFFFFF"/>
                  </a:solidFill>
                  <a:latin typeface="Mochiy Pop One"/>
                  <a:ea typeface="Mochiy Pop One"/>
                  <a:cs typeface="Mochiy Pop One"/>
                  <a:sym typeface="Mochiy Pop One"/>
                </a:rPr>
                <a:t>+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41500" y="1667311"/>
            <a:ext cx="1802142" cy="1571625"/>
            <a:chOff x="0" y="0"/>
            <a:chExt cx="2402856" cy="2095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2856" cy="2095500"/>
            </a:xfrm>
            <a:custGeom>
              <a:avLst/>
              <a:gdLst/>
              <a:ahLst/>
              <a:cxnLst/>
              <a:rect r="r" b="b" t="t" l="l"/>
              <a:pathLst>
                <a:path h="2095500" w="2402856">
                  <a:moveTo>
                    <a:pt x="0" y="0"/>
                  </a:moveTo>
                  <a:lnTo>
                    <a:pt x="2402856" y="0"/>
                  </a:lnTo>
                  <a:lnTo>
                    <a:pt x="2402856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2402856" cy="2095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879"/>
                </a:lnSpc>
              </a:pPr>
              <a:r>
                <a:rPr lang="en-US" sz="7399">
                  <a:solidFill>
                    <a:srgbClr val="FFFFFF"/>
                  </a:solidFill>
                  <a:latin typeface="Mochiy Pop One"/>
                  <a:ea typeface="Mochiy Pop One"/>
                  <a:cs typeface="Mochiy Pop One"/>
                  <a:sym typeface="Mochiy Pop One"/>
                </a:rPr>
                <a:t>=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606342" y="1667311"/>
            <a:ext cx="6081303" cy="1571625"/>
            <a:chOff x="0" y="0"/>
            <a:chExt cx="8108404" cy="2095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08404" cy="2095500"/>
            </a:xfrm>
            <a:custGeom>
              <a:avLst/>
              <a:gdLst/>
              <a:ahLst/>
              <a:cxnLst/>
              <a:rect r="r" b="b" t="t" l="l"/>
              <a:pathLst>
                <a:path h="2095500" w="8108404">
                  <a:moveTo>
                    <a:pt x="0" y="0"/>
                  </a:moveTo>
                  <a:lnTo>
                    <a:pt x="8108404" y="0"/>
                  </a:lnTo>
                  <a:lnTo>
                    <a:pt x="8108404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8108404" cy="2105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039"/>
                </a:lnSpc>
              </a:pPr>
              <a:r>
                <a:rPr lang="en-US" b="true" sz="6699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LEGALIFY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21343" y="1881158"/>
            <a:ext cx="1143931" cy="1143931"/>
          </a:xfrm>
          <a:custGeom>
            <a:avLst/>
            <a:gdLst/>
            <a:ahLst/>
            <a:cxnLst/>
            <a:rect r="r" b="b" t="t" l="l"/>
            <a:pathLst>
              <a:path h="1143931" w="1143931">
                <a:moveTo>
                  <a:pt x="0" y="0"/>
                </a:moveTo>
                <a:lnTo>
                  <a:pt x="1143931" y="0"/>
                </a:lnTo>
                <a:lnTo>
                  <a:pt x="1143931" y="1143930"/>
                </a:lnTo>
                <a:lnTo>
                  <a:pt x="0" y="114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905" t="-35310" r="-50621" b="-66216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02094" y="3234638"/>
            <a:ext cx="5946824" cy="6803045"/>
            <a:chOff x="0" y="0"/>
            <a:chExt cx="1566242" cy="179174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66242" cy="1791748"/>
            </a:xfrm>
            <a:custGeom>
              <a:avLst/>
              <a:gdLst/>
              <a:ahLst/>
              <a:cxnLst/>
              <a:rect r="r" b="b" t="t" l="l"/>
              <a:pathLst>
                <a:path h="1791748" w="1566242">
                  <a:moveTo>
                    <a:pt x="66395" y="0"/>
                  </a:moveTo>
                  <a:lnTo>
                    <a:pt x="1499847" y="0"/>
                  </a:lnTo>
                  <a:cubicBezTo>
                    <a:pt x="1536516" y="0"/>
                    <a:pt x="1566242" y="29726"/>
                    <a:pt x="1566242" y="66395"/>
                  </a:cubicBezTo>
                  <a:lnTo>
                    <a:pt x="1566242" y="1725354"/>
                  </a:lnTo>
                  <a:cubicBezTo>
                    <a:pt x="1566242" y="1762022"/>
                    <a:pt x="1536516" y="1791748"/>
                    <a:pt x="1499847" y="1791748"/>
                  </a:cubicBezTo>
                  <a:lnTo>
                    <a:pt x="66395" y="1791748"/>
                  </a:lnTo>
                  <a:cubicBezTo>
                    <a:pt x="29726" y="1791748"/>
                    <a:pt x="0" y="1762022"/>
                    <a:pt x="0" y="1725354"/>
                  </a:cubicBezTo>
                  <a:lnTo>
                    <a:pt x="0" y="66395"/>
                  </a:lnTo>
                  <a:cubicBezTo>
                    <a:pt x="0" y="29726"/>
                    <a:pt x="29726" y="0"/>
                    <a:pt x="66395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566242" cy="1829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404218" y="3234638"/>
            <a:ext cx="5946824" cy="6803045"/>
            <a:chOff x="0" y="0"/>
            <a:chExt cx="1566242" cy="179174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66242" cy="1791748"/>
            </a:xfrm>
            <a:custGeom>
              <a:avLst/>
              <a:gdLst/>
              <a:ahLst/>
              <a:cxnLst/>
              <a:rect r="r" b="b" t="t" l="l"/>
              <a:pathLst>
                <a:path h="1791748" w="1566242">
                  <a:moveTo>
                    <a:pt x="66395" y="0"/>
                  </a:moveTo>
                  <a:lnTo>
                    <a:pt x="1499847" y="0"/>
                  </a:lnTo>
                  <a:cubicBezTo>
                    <a:pt x="1536516" y="0"/>
                    <a:pt x="1566242" y="29726"/>
                    <a:pt x="1566242" y="66395"/>
                  </a:cubicBezTo>
                  <a:lnTo>
                    <a:pt x="1566242" y="1725354"/>
                  </a:lnTo>
                  <a:cubicBezTo>
                    <a:pt x="1566242" y="1762022"/>
                    <a:pt x="1536516" y="1791748"/>
                    <a:pt x="1499847" y="1791748"/>
                  </a:cubicBezTo>
                  <a:lnTo>
                    <a:pt x="66395" y="1791748"/>
                  </a:lnTo>
                  <a:cubicBezTo>
                    <a:pt x="29726" y="1791748"/>
                    <a:pt x="0" y="1762022"/>
                    <a:pt x="0" y="1725354"/>
                  </a:cubicBezTo>
                  <a:lnTo>
                    <a:pt x="0" y="66395"/>
                  </a:lnTo>
                  <a:cubicBezTo>
                    <a:pt x="0" y="29726"/>
                    <a:pt x="29726" y="0"/>
                    <a:pt x="66395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566242" cy="1829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606342" y="3238935"/>
            <a:ext cx="5515200" cy="6798748"/>
            <a:chOff x="0" y="0"/>
            <a:chExt cx="1452563" cy="179061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52563" cy="1790617"/>
            </a:xfrm>
            <a:custGeom>
              <a:avLst/>
              <a:gdLst/>
              <a:ahLst/>
              <a:cxnLst/>
              <a:rect r="r" b="b" t="t" l="l"/>
              <a:pathLst>
                <a:path h="1790617" w="1452563">
                  <a:moveTo>
                    <a:pt x="71591" y="0"/>
                  </a:moveTo>
                  <a:lnTo>
                    <a:pt x="1380972" y="0"/>
                  </a:lnTo>
                  <a:cubicBezTo>
                    <a:pt x="1399959" y="0"/>
                    <a:pt x="1418169" y="7543"/>
                    <a:pt x="1431594" y="20968"/>
                  </a:cubicBezTo>
                  <a:cubicBezTo>
                    <a:pt x="1445020" y="34394"/>
                    <a:pt x="1452563" y="52604"/>
                    <a:pt x="1452563" y="71591"/>
                  </a:cubicBezTo>
                  <a:lnTo>
                    <a:pt x="1452563" y="1719026"/>
                  </a:lnTo>
                  <a:cubicBezTo>
                    <a:pt x="1452563" y="1758564"/>
                    <a:pt x="1420511" y="1790617"/>
                    <a:pt x="1380972" y="1790617"/>
                  </a:cubicBezTo>
                  <a:lnTo>
                    <a:pt x="71591" y="1790617"/>
                  </a:lnTo>
                  <a:cubicBezTo>
                    <a:pt x="52604" y="1790617"/>
                    <a:pt x="34394" y="1783074"/>
                    <a:pt x="20968" y="1769648"/>
                  </a:cubicBezTo>
                  <a:cubicBezTo>
                    <a:pt x="7543" y="1756222"/>
                    <a:pt x="0" y="1738013"/>
                    <a:pt x="0" y="1719026"/>
                  </a:cubicBezTo>
                  <a:lnTo>
                    <a:pt x="0" y="71591"/>
                  </a:lnTo>
                  <a:cubicBezTo>
                    <a:pt x="0" y="52604"/>
                    <a:pt x="7543" y="34394"/>
                    <a:pt x="20968" y="20968"/>
                  </a:cubicBezTo>
                  <a:cubicBezTo>
                    <a:pt x="34394" y="7543"/>
                    <a:pt x="52604" y="0"/>
                    <a:pt x="71591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452563" cy="1828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56028" y="3434663"/>
            <a:ext cx="5735715" cy="681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95" indent="-345448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Combines language models with retrieval to gene</a:t>
            </a:r>
            <a:r>
              <a:rPr lang="en-US" b="true" sz="32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rate accurate, context-based answers from legal documents.</a:t>
            </a:r>
          </a:p>
          <a:p>
            <a:pPr algn="just" marL="690895" indent="-345448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Dynamically pulls relevant document sections to ground summaries and answers in facts.</a:t>
            </a:r>
          </a:p>
          <a:p>
            <a:pPr algn="just" marL="690895" indent="-345448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Supports interactive Q&amp;A and provides source references to enhance trust and explainability.</a:t>
            </a:r>
          </a:p>
          <a:p>
            <a:pPr algn="just">
              <a:lnSpc>
                <a:spcPts val="3840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6404218" y="3438960"/>
            <a:ext cx="5614894" cy="688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95" indent="-345448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Pr</a:t>
            </a:r>
            <a:r>
              <a:rPr lang="en-US" b="true" sz="32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ovides scalable, secure infrastructure for training and deploying legal AI models.</a:t>
            </a:r>
          </a:p>
          <a:p>
            <a:pPr algn="just" marL="690895" indent="-345448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Orchestrates complex NLP pipelines integrating retrieval, summarization, and chatbot functionalities.</a:t>
            </a:r>
          </a:p>
          <a:p>
            <a:pPr algn="just" marL="690895" indent="-345448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Monitors and manages model performance, ensuring reliability and compliance with data security.</a:t>
            </a:r>
          </a:p>
          <a:p>
            <a:pPr algn="just">
              <a:lnSpc>
                <a:spcPts val="4440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2623758" y="3434663"/>
            <a:ext cx="5280673" cy="701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91" indent="-334646" lvl="1">
              <a:lnSpc>
                <a:spcPts val="37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Legalify s</a:t>
            </a:r>
            <a:r>
              <a:rPr lang="en-US" b="true" sz="31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ummarizes complex legal documents efficiently and accurately.</a:t>
            </a:r>
          </a:p>
          <a:p>
            <a:pPr algn="just" marL="669291" indent="-334646" lvl="1">
              <a:lnSpc>
                <a:spcPts val="37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It explains legal jargon in simple terms to enhance user understanding.</a:t>
            </a:r>
          </a:p>
          <a:p>
            <a:pPr algn="just" marL="669291" indent="-334646" lvl="1">
              <a:lnSpc>
                <a:spcPts val="37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Provides interactive, document-based answers with references for transparency.</a:t>
            </a:r>
          </a:p>
          <a:p>
            <a:pPr algn="just" marL="669291" indent="-334646" lvl="1">
              <a:lnSpc>
                <a:spcPts val="37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Offers personalized summaries tailored to the user’s context, ensuring relevance and clarity.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725" y="1921759"/>
            <a:ext cx="17261814" cy="6955912"/>
            <a:chOff x="0" y="0"/>
            <a:chExt cx="4546321" cy="1832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6321" cy="1832010"/>
            </a:xfrm>
            <a:custGeom>
              <a:avLst/>
              <a:gdLst/>
              <a:ahLst/>
              <a:cxnLst/>
              <a:rect r="r" b="b" t="t" l="l"/>
              <a:pathLst>
                <a:path h="1832010" w="4546321">
                  <a:moveTo>
                    <a:pt x="22873" y="0"/>
                  </a:moveTo>
                  <a:lnTo>
                    <a:pt x="4523448" y="0"/>
                  </a:lnTo>
                  <a:cubicBezTo>
                    <a:pt x="4529514" y="0"/>
                    <a:pt x="4535332" y="2410"/>
                    <a:pt x="4539622" y="6699"/>
                  </a:cubicBezTo>
                  <a:cubicBezTo>
                    <a:pt x="4543911" y="10989"/>
                    <a:pt x="4546321" y="16807"/>
                    <a:pt x="4546321" y="22873"/>
                  </a:cubicBezTo>
                  <a:lnTo>
                    <a:pt x="4546321" y="1809136"/>
                  </a:lnTo>
                  <a:cubicBezTo>
                    <a:pt x="4546321" y="1815203"/>
                    <a:pt x="4543911" y="1821021"/>
                    <a:pt x="4539622" y="1825310"/>
                  </a:cubicBezTo>
                  <a:cubicBezTo>
                    <a:pt x="4535332" y="1829600"/>
                    <a:pt x="4529514" y="1832010"/>
                    <a:pt x="4523448" y="1832010"/>
                  </a:cubicBezTo>
                  <a:lnTo>
                    <a:pt x="22873" y="1832010"/>
                  </a:lnTo>
                  <a:cubicBezTo>
                    <a:pt x="16807" y="1832010"/>
                    <a:pt x="10989" y="1829600"/>
                    <a:pt x="6699" y="1825310"/>
                  </a:cubicBezTo>
                  <a:cubicBezTo>
                    <a:pt x="2410" y="1821021"/>
                    <a:pt x="0" y="1815203"/>
                    <a:pt x="0" y="1809136"/>
                  </a:cubicBezTo>
                  <a:lnTo>
                    <a:pt x="0" y="22873"/>
                  </a:lnTo>
                  <a:cubicBezTo>
                    <a:pt x="0" y="16807"/>
                    <a:pt x="2410" y="10989"/>
                    <a:pt x="6699" y="6699"/>
                  </a:cubicBezTo>
                  <a:cubicBezTo>
                    <a:pt x="10989" y="2410"/>
                    <a:pt x="16807" y="0"/>
                    <a:pt x="22873" y="0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6321" cy="1870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600" y="-292418"/>
            <a:ext cx="15544800" cy="3143249"/>
            <a:chOff x="0" y="0"/>
            <a:chExt cx="20726400" cy="41909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26400" cy="4190999"/>
            </a:xfrm>
            <a:custGeom>
              <a:avLst/>
              <a:gdLst/>
              <a:ahLst/>
              <a:cxnLst/>
              <a:rect r="r" b="b" t="t" l="l"/>
              <a:pathLst>
                <a:path h="4190999" w="20726400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26400" cy="42100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TECHNICAL APPROACH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7928" y="390103"/>
            <a:ext cx="933831" cy="1277208"/>
            <a:chOff x="0" y="0"/>
            <a:chExt cx="1245108" cy="1702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5108" cy="1702943"/>
            </a:xfrm>
            <a:custGeom>
              <a:avLst/>
              <a:gdLst/>
              <a:ahLst/>
              <a:cxnLst/>
              <a:rect r="r" b="b" t="t" l="l"/>
              <a:pathLst>
                <a:path h="1702943" w="1245108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t="0" r="-3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689142" y="2788815"/>
            <a:ext cx="9149906" cy="6088856"/>
            <a:chOff x="0" y="0"/>
            <a:chExt cx="12199874" cy="81184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3986591" y="6993255"/>
            <a:ext cx="9149906" cy="6088856"/>
            <a:chOff x="0" y="0"/>
            <a:chExt cx="12199874" cy="81184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895675" y="390103"/>
            <a:ext cx="2392299" cy="1277208"/>
            <a:chOff x="0" y="0"/>
            <a:chExt cx="3189732" cy="17029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89732" cy="1702943"/>
            </a:xfrm>
            <a:custGeom>
              <a:avLst/>
              <a:gdLst/>
              <a:ahLst/>
              <a:cxnLst/>
              <a:rect r="r" b="b" t="t" l="l"/>
              <a:pathLst>
                <a:path h="1702943" w="3189732">
                  <a:moveTo>
                    <a:pt x="0" y="0"/>
                  </a:moveTo>
                  <a:lnTo>
                    <a:pt x="3189732" y="0"/>
                  </a:lnTo>
                  <a:lnTo>
                    <a:pt x="3189732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1601" r="0" b="-61601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868715" y="9022601"/>
            <a:ext cx="11395380" cy="1123600"/>
          </a:xfrm>
          <a:custGeom>
            <a:avLst/>
            <a:gdLst/>
            <a:ahLst/>
            <a:cxnLst/>
            <a:rect r="r" b="b" t="t" l="l"/>
            <a:pathLst>
              <a:path h="1123600" w="11395380">
                <a:moveTo>
                  <a:pt x="0" y="0"/>
                </a:moveTo>
                <a:lnTo>
                  <a:pt x="11395380" y="0"/>
                </a:lnTo>
                <a:lnTo>
                  <a:pt x="11395380" y="1123599"/>
                </a:lnTo>
                <a:lnTo>
                  <a:pt x="0" y="112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62998" r="0" b="-45118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43998" y="1921759"/>
            <a:ext cx="18531998" cy="7035262"/>
          </a:xfrm>
          <a:custGeom>
            <a:avLst/>
            <a:gdLst/>
            <a:ahLst/>
            <a:cxnLst/>
            <a:rect r="r" b="b" t="t" l="l"/>
            <a:pathLst>
              <a:path h="7035262" w="18531998">
                <a:moveTo>
                  <a:pt x="0" y="0"/>
                </a:moveTo>
                <a:lnTo>
                  <a:pt x="18531998" y="0"/>
                </a:lnTo>
                <a:lnTo>
                  <a:pt x="18531998" y="7035261"/>
                </a:lnTo>
                <a:lnTo>
                  <a:pt x="0" y="7035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967" r="0" b="-1303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600" y="-621134"/>
            <a:ext cx="15544800" cy="3143249"/>
            <a:chOff x="0" y="0"/>
            <a:chExt cx="20726400" cy="4190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26400" cy="4190999"/>
            </a:xfrm>
            <a:custGeom>
              <a:avLst/>
              <a:gdLst/>
              <a:ahLst/>
              <a:cxnLst/>
              <a:rect r="r" b="b" t="t" l="l"/>
              <a:pathLst>
                <a:path h="4190999" w="20726400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0726400" cy="42100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FEASIBILITY AND VIABILITY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928" y="390103"/>
            <a:ext cx="933831" cy="1277208"/>
            <a:chOff x="0" y="0"/>
            <a:chExt cx="1245108" cy="17029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5108" cy="1702943"/>
            </a:xfrm>
            <a:custGeom>
              <a:avLst/>
              <a:gdLst/>
              <a:ahLst/>
              <a:cxnLst/>
              <a:rect r="r" b="b" t="t" l="l"/>
              <a:pathLst>
                <a:path h="1702943" w="1245108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t="0" r="-3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86591" y="6993255"/>
            <a:ext cx="9149906" cy="6088856"/>
            <a:chOff x="0" y="0"/>
            <a:chExt cx="12199874" cy="81184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895675" y="390103"/>
            <a:ext cx="2392299" cy="1277208"/>
            <a:chOff x="0" y="0"/>
            <a:chExt cx="3189732" cy="17029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9732" cy="1702943"/>
            </a:xfrm>
            <a:custGeom>
              <a:avLst/>
              <a:gdLst/>
              <a:ahLst/>
              <a:cxnLst/>
              <a:rect r="r" b="b" t="t" l="l"/>
              <a:pathLst>
                <a:path h="1702943" w="3189732">
                  <a:moveTo>
                    <a:pt x="0" y="0"/>
                  </a:moveTo>
                  <a:lnTo>
                    <a:pt x="3189732" y="0"/>
                  </a:lnTo>
                  <a:lnTo>
                    <a:pt x="3189732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1601" r="0" b="-6160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89142" y="2788815"/>
            <a:ext cx="9149906" cy="6088856"/>
            <a:chOff x="0" y="0"/>
            <a:chExt cx="12199874" cy="81184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741978"/>
            <a:ext cx="16583921" cy="2995890"/>
            <a:chOff x="0" y="0"/>
            <a:chExt cx="4367782" cy="7890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67782" cy="789041"/>
            </a:xfrm>
            <a:custGeom>
              <a:avLst/>
              <a:gdLst/>
              <a:ahLst/>
              <a:cxnLst/>
              <a:rect r="r" b="b" t="t" l="l"/>
              <a:pathLst>
                <a:path h="789041" w="4367782">
                  <a:moveTo>
                    <a:pt x="23808" y="0"/>
                  </a:moveTo>
                  <a:lnTo>
                    <a:pt x="4343973" y="0"/>
                  </a:lnTo>
                  <a:cubicBezTo>
                    <a:pt x="4357122" y="0"/>
                    <a:pt x="4367782" y="10659"/>
                    <a:pt x="4367782" y="23808"/>
                  </a:cubicBezTo>
                  <a:lnTo>
                    <a:pt x="4367782" y="765233"/>
                  </a:lnTo>
                  <a:cubicBezTo>
                    <a:pt x="4367782" y="778382"/>
                    <a:pt x="4357122" y="789041"/>
                    <a:pt x="4343973" y="789041"/>
                  </a:cubicBezTo>
                  <a:lnTo>
                    <a:pt x="23808" y="789041"/>
                  </a:lnTo>
                  <a:cubicBezTo>
                    <a:pt x="10659" y="789041"/>
                    <a:pt x="0" y="778382"/>
                    <a:pt x="0" y="765233"/>
                  </a:cubicBezTo>
                  <a:lnTo>
                    <a:pt x="0" y="23808"/>
                  </a:lnTo>
                  <a:cubicBezTo>
                    <a:pt x="0" y="10659"/>
                    <a:pt x="10659" y="0"/>
                    <a:pt x="23808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367782" cy="827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6221531"/>
            <a:ext cx="7318627" cy="1056534"/>
            <a:chOff x="0" y="0"/>
            <a:chExt cx="1927540" cy="2782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27540" cy="278264"/>
            </a:xfrm>
            <a:custGeom>
              <a:avLst/>
              <a:gdLst/>
              <a:ahLst/>
              <a:cxnLst/>
              <a:rect r="r" b="b" t="t" l="l"/>
              <a:pathLst>
                <a:path h="278264" w="1927540">
                  <a:moveTo>
                    <a:pt x="53950" y="0"/>
                  </a:moveTo>
                  <a:lnTo>
                    <a:pt x="1873590" y="0"/>
                  </a:lnTo>
                  <a:cubicBezTo>
                    <a:pt x="1903386" y="0"/>
                    <a:pt x="1927540" y="24154"/>
                    <a:pt x="1927540" y="53950"/>
                  </a:cubicBezTo>
                  <a:lnTo>
                    <a:pt x="1927540" y="224314"/>
                  </a:lnTo>
                  <a:cubicBezTo>
                    <a:pt x="1927540" y="254110"/>
                    <a:pt x="1903386" y="278264"/>
                    <a:pt x="1873590" y="278264"/>
                  </a:cubicBezTo>
                  <a:lnTo>
                    <a:pt x="53950" y="278264"/>
                  </a:lnTo>
                  <a:cubicBezTo>
                    <a:pt x="24154" y="278264"/>
                    <a:pt x="0" y="254110"/>
                    <a:pt x="0" y="224314"/>
                  </a:cubicBezTo>
                  <a:lnTo>
                    <a:pt x="0" y="53950"/>
                  </a:lnTo>
                  <a:cubicBezTo>
                    <a:pt x="0" y="24154"/>
                    <a:pt x="24154" y="0"/>
                    <a:pt x="53950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27540" cy="316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23620" y="6044009"/>
            <a:ext cx="7196091" cy="1456703"/>
            <a:chOff x="0" y="0"/>
            <a:chExt cx="1895267" cy="3836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95267" cy="383658"/>
            </a:xfrm>
            <a:custGeom>
              <a:avLst/>
              <a:gdLst/>
              <a:ahLst/>
              <a:cxnLst/>
              <a:rect r="r" b="b" t="t" l="l"/>
              <a:pathLst>
                <a:path h="383658" w="1895267">
                  <a:moveTo>
                    <a:pt x="54868" y="0"/>
                  </a:moveTo>
                  <a:lnTo>
                    <a:pt x="1840399" y="0"/>
                  </a:lnTo>
                  <a:cubicBezTo>
                    <a:pt x="1870702" y="0"/>
                    <a:pt x="1895267" y="24565"/>
                    <a:pt x="1895267" y="54868"/>
                  </a:cubicBezTo>
                  <a:lnTo>
                    <a:pt x="1895267" y="328790"/>
                  </a:lnTo>
                  <a:cubicBezTo>
                    <a:pt x="1895267" y="343342"/>
                    <a:pt x="1889486" y="357298"/>
                    <a:pt x="1879196" y="367588"/>
                  </a:cubicBezTo>
                  <a:cubicBezTo>
                    <a:pt x="1868906" y="377878"/>
                    <a:pt x="1854951" y="383658"/>
                    <a:pt x="1840399" y="383658"/>
                  </a:cubicBezTo>
                  <a:lnTo>
                    <a:pt x="54868" y="383658"/>
                  </a:lnTo>
                  <a:cubicBezTo>
                    <a:pt x="24565" y="383658"/>
                    <a:pt x="0" y="359093"/>
                    <a:pt x="0" y="328790"/>
                  </a:cubicBezTo>
                  <a:lnTo>
                    <a:pt x="0" y="54868"/>
                  </a:lnTo>
                  <a:cubicBezTo>
                    <a:pt x="0" y="40316"/>
                    <a:pt x="5781" y="26360"/>
                    <a:pt x="16071" y="16071"/>
                  </a:cubicBezTo>
                  <a:cubicBezTo>
                    <a:pt x="26360" y="5781"/>
                    <a:pt x="40316" y="0"/>
                    <a:pt x="54868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95267" cy="42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8225" y="7500712"/>
            <a:ext cx="7309102" cy="1127734"/>
            <a:chOff x="0" y="0"/>
            <a:chExt cx="1925031" cy="297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25031" cy="297016"/>
            </a:xfrm>
            <a:custGeom>
              <a:avLst/>
              <a:gdLst/>
              <a:ahLst/>
              <a:cxnLst/>
              <a:rect r="r" b="b" t="t" l="l"/>
              <a:pathLst>
                <a:path h="297016" w="1925031">
                  <a:moveTo>
                    <a:pt x="54020" y="0"/>
                  </a:moveTo>
                  <a:lnTo>
                    <a:pt x="1871011" y="0"/>
                  </a:lnTo>
                  <a:cubicBezTo>
                    <a:pt x="1900846" y="0"/>
                    <a:pt x="1925031" y="24186"/>
                    <a:pt x="1925031" y="54020"/>
                  </a:cubicBezTo>
                  <a:lnTo>
                    <a:pt x="1925031" y="242996"/>
                  </a:lnTo>
                  <a:cubicBezTo>
                    <a:pt x="1925031" y="272831"/>
                    <a:pt x="1900846" y="297016"/>
                    <a:pt x="1871011" y="297016"/>
                  </a:cubicBezTo>
                  <a:lnTo>
                    <a:pt x="54020" y="297016"/>
                  </a:lnTo>
                  <a:cubicBezTo>
                    <a:pt x="24186" y="297016"/>
                    <a:pt x="0" y="272831"/>
                    <a:pt x="0" y="242996"/>
                  </a:cubicBezTo>
                  <a:lnTo>
                    <a:pt x="0" y="54020"/>
                  </a:lnTo>
                  <a:cubicBezTo>
                    <a:pt x="0" y="24186"/>
                    <a:pt x="24186" y="0"/>
                    <a:pt x="54020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925031" cy="335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8773358"/>
            <a:ext cx="7311266" cy="1207478"/>
            <a:chOff x="0" y="0"/>
            <a:chExt cx="1925601" cy="3180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25601" cy="318019"/>
            </a:xfrm>
            <a:custGeom>
              <a:avLst/>
              <a:gdLst/>
              <a:ahLst/>
              <a:cxnLst/>
              <a:rect r="r" b="b" t="t" l="l"/>
              <a:pathLst>
                <a:path h="318019" w="1925601">
                  <a:moveTo>
                    <a:pt x="54004" y="0"/>
                  </a:moveTo>
                  <a:lnTo>
                    <a:pt x="1871597" y="0"/>
                  </a:lnTo>
                  <a:cubicBezTo>
                    <a:pt x="1885920" y="0"/>
                    <a:pt x="1899656" y="5690"/>
                    <a:pt x="1909783" y="15817"/>
                  </a:cubicBezTo>
                  <a:cubicBezTo>
                    <a:pt x="1919911" y="25945"/>
                    <a:pt x="1925601" y="39681"/>
                    <a:pt x="1925601" y="54004"/>
                  </a:cubicBezTo>
                  <a:lnTo>
                    <a:pt x="1925601" y="264015"/>
                  </a:lnTo>
                  <a:cubicBezTo>
                    <a:pt x="1925601" y="278338"/>
                    <a:pt x="1919911" y="292074"/>
                    <a:pt x="1909783" y="302201"/>
                  </a:cubicBezTo>
                  <a:cubicBezTo>
                    <a:pt x="1899656" y="312329"/>
                    <a:pt x="1885920" y="318019"/>
                    <a:pt x="1871597" y="318019"/>
                  </a:cubicBezTo>
                  <a:lnTo>
                    <a:pt x="54004" y="318019"/>
                  </a:lnTo>
                  <a:cubicBezTo>
                    <a:pt x="24178" y="318019"/>
                    <a:pt x="0" y="293840"/>
                    <a:pt x="0" y="264015"/>
                  </a:cubicBezTo>
                  <a:lnTo>
                    <a:pt x="0" y="54004"/>
                  </a:lnTo>
                  <a:cubicBezTo>
                    <a:pt x="0" y="24178"/>
                    <a:pt x="24178" y="0"/>
                    <a:pt x="54004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925601" cy="356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23620" y="5967809"/>
            <a:ext cx="6969841" cy="411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Human-in-the-loop validation and transparent source referencing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Continuous fine-tuning on varied legal datasets and formats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 cloud usage with auto-scaling and efficient resource allocation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223620" y="7574411"/>
            <a:ext cx="7309102" cy="980334"/>
            <a:chOff x="0" y="0"/>
            <a:chExt cx="1925031" cy="25819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25031" cy="258195"/>
            </a:xfrm>
            <a:custGeom>
              <a:avLst/>
              <a:gdLst/>
              <a:ahLst/>
              <a:cxnLst/>
              <a:rect r="r" b="b" t="t" l="l"/>
              <a:pathLst>
                <a:path h="258195" w="1925031">
                  <a:moveTo>
                    <a:pt x="54020" y="0"/>
                  </a:moveTo>
                  <a:lnTo>
                    <a:pt x="1871011" y="0"/>
                  </a:lnTo>
                  <a:cubicBezTo>
                    <a:pt x="1900846" y="0"/>
                    <a:pt x="1925031" y="24186"/>
                    <a:pt x="1925031" y="54020"/>
                  </a:cubicBezTo>
                  <a:lnTo>
                    <a:pt x="1925031" y="204175"/>
                  </a:lnTo>
                  <a:cubicBezTo>
                    <a:pt x="1925031" y="234009"/>
                    <a:pt x="1900846" y="258195"/>
                    <a:pt x="1871011" y="258195"/>
                  </a:cubicBezTo>
                  <a:lnTo>
                    <a:pt x="54020" y="258195"/>
                  </a:lnTo>
                  <a:cubicBezTo>
                    <a:pt x="24186" y="258195"/>
                    <a:pt x="0" y="234009"/>
                    <a:pt x="0" y="204175"/>
                  </a:cubicBezTo>
                  <a:lnTo>
                    <a:pt x="0" y="54020"/>
                  </a:lnTo>
                  <a:cubicBezTo>
                    <a:pt x="0" y="24186"/>
                    <a:pt x="24186" y="0"/>
                    <a:pt x="54020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25031" cy="296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303519" y="8669046"/>
            <a:ext cx="7229204" cy="1416103"/>
            <a:chOff x="0" y="0"/>
            <a:chExt cx="1903988" cy="37296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03988" cy="372965"/>
            </a:xfrm>
            <a:custGeom>
              <a:avLst/>
              <a:gdLst/>
              <a:ahLst/>
              <a:cxnLst/>
              <a:rect r="r" b="b" t="t" l="l"/>
              <a:pathLst>
                <a:path h="372965" w="1903988">
                  <a:moveTo>
                    <a:pt x="54617" y="0"/>
                  </a:moveTo>
                  <a:lnTo>
                    <a:pt x="1849371" y="0"/>
                  </a:lnTo>
                  <a:cubicBezTo>
                    <a:pt x="1879535" y="0"/>
                    <a:pt x="1903988" y="24453"/>
                    <a:pt x="1903988" y="54617"/>
                  </a:cubicBezTo>
                  <a:lnTo>
                    <a:pt x="1903988" y="318348"/>
                  </a:lnTo>
                  <a:cubicBezTo>
                    <a:pt x="1903988" y="332834"/>
                    <a:pt x="1898234" y="346726"/>
                    <a:pt x="1887991" y="356968"/>
                  </a:cubicBezTo>
                  <a:cubicBezTo>
                    <a:pt x="1877748" y="367211"/>
                    <a:pt x="1863856" y="372965"/>
                    <a:pt x="1849371" y="372965"/>
                  </a:cubicBezTo>
                  <a:lnTo>
                    <a:pt x="54617" y="372965"/>
                  </a:lnTo>
                  <a:cubicBezTo>
                    <a:pt x="40132" y="372965"/>
                    <a:pt x="26240" y="367211"/>
                    <a:pt x="15997" y="356968"/>
                  </a:cubicBezTo>
                  <a:cubicBezTo>
                    <a:pt x="5754" y="346726"/>
                    <a:pt x="0" y="332834"/>
                    <a:pt x="0" y="318348"/>
                  </a:cubicBezTo>
                  <a:lnTo>
                    <a:pt x="0" y="54617"/>
                  </a:lnTo>
                  <a:cubicBezTo>
                    <a:pt x="0" y="40132"/>
                    <a:pt x="5754" y="26240"/>
                    <a:pt x="15997" y="15997"/>
                  </a:cubicBezTo>
                  <a:cubicBezTo>
                    <a:pt x="26240" y="5754"/>
                    <a:pt x="40132" y="0"/>
                    <a:pt x="54617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903988" cy="411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500834" y="6532472"/>
            <a:ext cx="1625600" cy="434652"/>
          </a:xfrm>
          <a:custGeom>
            <a:avLst/>
            <a:gdLst/>
            <a:ahLst/>
            <a:cxnLst/>
            <a:rect r="r" b="b" t="t" l="l"/>
            <a:pathLst>
              <a:path h="434652" w="1625600">
                <a:moveTo>
                  <a:pt x="0" y="0"/>
                </a:moveTo>
                <a:lnTo>
                  <a:pt x="1625600" y="0"/>
                </a:lnTo>
                <a:lnTo>
                  <a:pt x="1625600" y="434652"/>
                </a:lnTo>
                <a:lnTo>
                  <a:pt x="0" y="434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true" rot="0">
            <a:off x="8444400" y="9161846"/>
            <a:ext cx="1682033" cy="449741"/>
          </a:xfrm>
          <a:custGeom>
            <a:avLst/>
            <a:gdLst/>
            <a:ahLst/>
            <a:cxnLst/>
            <a:rect r="r" b="b" t="t" l="l"/>
            <a:pathLst>
              <a:path h="449741" w="1682033">
                <a:moveTo>
                  <a:pt x="0" y="449741"/>
                </a:moveTo>
                <a:lnTo>
                  <a:pt x="1682034" y="449741"/>
                </a:lnTo>
                <a:lnTo>
                  <a:pt x="1682034" y="0"/>
                </a:lnTo>
                <a:lnTo>
                  <a:pt x="0" y="0"/>
                </a:lnTo>
                <a:lnTo>
                  <a:pt x="0" y="44974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7" id="37"/>
          <p:cNvSpPr/>
          <p:nvPr/>
        </p:nvSpPr>
        <p:spPr>
          <a:xfrm>
            <a:off x="8531501" y="8055054"/>
            <a:ext cx="1594932" cy="9525"/>
          </a:xfrm>
          <a:prstGeom prst="line">
            <a:avLst/>
          </a:prstGeom>
          <a:ln cap="flat" w="38100">
            <a:solidFill>
              <a:srgbClr val="FFFF9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8" id="38"/>
          <p:cNvSpPr txBox="true"/>
          <p:nvPr/>
        </p:nvSpPr>
        <p:spPr>
          <a:xfrm rot="0">
            <a:off x="12623881" y="5382949"/>
            <a:ext cx="2169319" cy="58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3"/>
              </a:lnSpc>
              <a:spcBef>
                <a:spcPct val="0"/>
              </a:spcBef>
            </a:pPr>
            <a:r>
              <a:rPr lang="en-US" b="true" sz="3224" strike="noStrike" u="none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2033780"/>
            <a:ext cx="16583921" cy="249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</a:p>
          <a:p>
            <a:pPr algn="l" marL="606966" indent="-303483" lvl="1">
              <a:lnSpc>
                <a:spcPts val="3935"/>
              </a:lnSpc>
              <a:buFont typeface="Arial"/>
              <a:buChar char="•"/>
            </a:pPr>
            <a:r>
              <a:rPr lang="en-US" sz="28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Large availability of diverse open-source and proprietary legal datasets supports model fine-tuning</a:t>
            </a:r>
          </a:p>
          <a:p>
            <a:pPr algn="l" marL="606966" indent="-303483" lvl="1">
              <a:lnSpc>
                <a:spcPts val="3935"/>
              </a:lnSpc>
              <a:buFont typeface="Arial"/>
              <a:buChar char="•"/>
            </a:pPr>
            <a:r>
              <a:rPr lang="en-US" sz="28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RAG-based methodology aided by Google Custom Search Engine ensures better accuracy and minimizes hallucinations, making it practical for legal use.</a:t>
            </a:r>
            <a:r>
              <a:rPr lang="en-US" b="true" sz="2811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35017" y="1908295"/>
            <a:ext cx="5344022" cy="58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b="true" sz="3224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of the Feasibility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335769" y="5382949"/>
            <a:ext cx="2394479" cy="58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3"/>
              </a:lnSpc>
              <a:spcBef>
                <a:spcPct val="0"/>
              </a:spcBef>
            </a:pPr>
            <a:r>
              <a:rPr lang="en-US" b="true" sz="3224" strike="noStrike" u="none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6202771"/>
            <a:ext cx="7008616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of inaccurate or misleading summaries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7510858"/>
            <a:ext cx="7008616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Handling d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iverse legal documents across jurisdictions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54843" y="8823377"/>
            <a:ext cx="7008616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infrastructure and scaling costs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A4C7E">
                <a:alpha val="100000"/>
              </a:srgbClr>
            </a:gs>
            <a:gs pos="100000">
              <a:srgbClr val="0D023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4500" y="-846153"/>
            <a:ext cx="15544800" cy="3143249"/>
            <a:chOff x="0" y="0"/>
            <a:chExt cx="20726400" cy="4190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26400" cy="4190999"/>
            </a:xfrm>
            <a:custGeom>
              <a:avLst/>
              <a:gdLst/>
              <a:ahLst/>
              <a:cxnLst/>
              <a:rect r="r" b="b" t="t" l="l"/>
              <a:pathLst>
                <a:path h="4190999" w="20726400">
                  <a:moveTo>
                    <a:pt x="0" y="0"/>
                  </a:moveTo>
                  <a:lnTo>
                    <a:pt x="20726400" y="0"/>
                  </a:lnTo>
                  <a:lnTo>
                    <a:pt x="20726400" y="4190999"/>
                  </a:lnTo>
                  <a:lnTo>
                    <a:pt x="0" y="419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0726400" cy="42100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IMPACT AND BENEFITS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928" y="390103"/>
            <a:ext cx="933831" cy="1277208"/>
            <a:chOff x="0" y="0"/>
            <a:chExt cx="1245108" cy="17029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5108" cy="1702943"/>
            </a:xfrm>
            <a:custGeom>
              <a:avLst/>
              <a:gdLst/>
              <a:ahLst/>
              <a:cxnLst/>
              <a:rect r="r" b="b" t="t" l="l"/>
              <a:pathLst>
                <a:path h="1702943" w="1245108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t="0" r="-3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689142" y="2788815"/>
            <a:ext cx="9149906" cy="6088856"/>
            <a:chOff x="0" y="0"/>
            <a:chExt cx="12199874" cy="81184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3986591" y="6993255"/>
            <a:ext cx="9149906" cy="6088856"/>
            <a:chOff x="0" y="0"/>
            <a:chExt cx="12199874" cy="81184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99874" cy="8118475"/>
            </a:xfrm>
            <a:custGeom>
              <a:avLst/>
              <a:gdLst/>
              <a:ahLst/>
              <a:cxnLst/>
              <a:rect r="r" b="b" t="t" l="l"/>
              <a:pathLst>
                <a:path h="8118475" w="12199874">
                  <a:moveTo>
                    <a:pt x="0" y="0"/>
                  </a:moveTo>
                  <a:lnTo>
                    <a:pt x="12199874" y="0"/>
                  </a:lnTo>
                  <a:lnTo>
                    <a:pt x="12199874" y="8118475"/>
                  </a:lnTo>
                  <a:lnTo>
                    <a:pt x="0" y="811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895675" y="390103"/>
            <a:ext cx="2392299" cy="1277208"/>
            <a:chOff x="0" y="0"/>
            <a:chExt cx="3189732" cy="17029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89732" cy="1702943"/>
            </a:xfrm>
            <a:custGeom>
              <a:avLst/>
              <a:gdLst/>
              <a:ahLst/>
              <a:cxnLst/>
              <a:rect r="r" b="b" t="t" l="l"/>
              <a:pathLst>
                <a:path h="1702943" w="3189732">
                  <a:moveTo>
                    <a:pt x="0" y="0"/>
                  </a:moveTo>
                  <a:lnTo>
                    <a:pt x="3189732" y="0"/>
                  </a:lnTo>
                  <a:lnTo>
                    <a:pt x="3189732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1601" r="0" b="-6160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86900" y="1831974"/>
            <a:ext cx="8704694" cy="7951956"/>
            <a:chOff x="0" y="0"/>
            <a:chExt cx="2292594" cy="20943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2594" cy="2094342"/>
            </a:xfrm>
            <a:custGeom>
              <a:avLst/>
              <a:gdLst/>
              <a:ahLst/>
              <a:cxnLst/>
              <a:rect r="r" b="b" t="t" l="l"/>
              <a:pathLst>
                <a:path h="2094342" w="2292594">
                  <a:moveTo>
                    <a:pt x="45359" y="0"/>
                  </a:moveTo>
                  <a:lnTo>
                    <a:pt x="2247235" y="0"/>
                  </a:lnTo>
                  <a:cubicBezTo>
                    <a:pt x="2272286" y="0"/>
                    <a:pt x="2292594" y="20308"/>
                    <a:pt x="2292594" y="45359"/>
                  </a:cubicBezTo>
                  <a:lnTo>
                    <a:pt x="2292594" y="2048983"/>
                  </a:lnTo>
                  <a:cubicBezTo>
                    <a:pt x="2292594" y="2074034"/>
                    <a:pt x="2272286" y="2094342"/>
                    <a:pt x="2247235" y="2094342"/>
                  </a:cubicBezTo>
                  <a:lnTo>
                    <a:pt x="45359" y="2094342"/>
                  </a:lnTo>
                  <a:cubicBezTo>
                    <a:pt x="33329" y="2094342"/>
                    <a:pt x="21792" y="2089563"/>
                    <a:pt x="13285" y="2081057"/>
                  </a:cubicBezTo>
                  <a:cubicBezTo>
                    <a:pt x="4779" y="2072550"/>
                    <a:pt x="0" y="2061013"/>
                    <a:pt x="0" y="2048983"/>
                  </a:cubicBezTo>
                  <a:lnTo>
                    <a:pt x="0" y="45359"/>
                  </a:lnTo>
                  <a:cubicBezTo>
                    <a:pt x="0" y="20308"/>
                    <a:pt x="20308" y="0"/>
                    <a:pt x="45359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92594" cy="2132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26016" y="1831974"/>
            <a:ext cx="8704694" cy="7951956"/>
            <a:chOff x="0" y="0"/>
            <a:chExt cx="2292594" cy="20943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92594" cy="2094342"/>
            </a:xfrm>
            <a:custGeom>
              <a:avLst/>
              <a:gdLst/>
              <a:ahLst/>
              <a:cxnLst/>
              <a:rect r="r" b="b" t="t" l="l"/>
              <a:pathLst>
                <a:path h="2094342" w="2292594">
                  <a:moveTo>
                    <a:pt x="45359" y="0"/>
                  </a:moveTo>
                  <a:lnTo>
                    <a:pt x="2247235" y="0"/>
                  </a:lnTo>
                  <a:cubicBezTo>
                    <a:pt x="2272286" y="0"/>
                    <a:pt x="2292594" y="20308"/>
                    <a:pt x="2292594" y="45359"/>
                  </a:cubicBezTo>
                  <a:lnTo>
                    <a:pt x="2292594" y="2048983"/>
                  </a:lnTo>
                  <a:cubicBezTo>
                    <a:pt x="2292594" y="2074034"/>
                    <a:pt x="2272286" y="2094342"/>
                    <a:pt x="2247235" y="2094342"/>
                  </a:cubicBezTo>
                  <a:lnTo>
                    <a:pt x="45359" y="2094342"/>
                  </a:lnTo>
                  <a:cubicBezTo>
                    <a:pt x="33329" y="2094342"/>
                    <a:pt x="21792" y="2089563"/>
                    <a:pt x="13285" y="2081057"/>
                  </a:cubicBezTo>
                  <a:cubicBezTo>
                    <a:pt x="4779" y="2072550"/>
                    <a:pt x="0" y="2061013"/>
                    <a:pt x="0" y="2048983"/>
                  </a:cubicBezTo>
                  <a:lnTo>
                    <a:pt x="0" y="45359"/>
                  </a:lnTo>
                  <a:cubicBezTo>
                    <a:pt x="0" y="20308"/>
                    <a:pt x="20308" y="0"/>
                    <a:pt x="45359" y="0"/>
                  </a:cubicBezTo>
                  <a:close/>
                </a:path>
              </a:pathLst>
            </a:custGeom>
            <a:solidFill>
              <a:srgbClr val="FFFFFF">
                <a:alpha val="2862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92594" cy="2132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26016" y="1768684"/>
            <a:ext cx="8534238" cy="786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b="true" sz="38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Impact</a:t>
            </a:r>
          </a:p>
          <a:p>
            <a:pPr algn="l" marL="582925" indent="-291463" lvl="1">
              <a:lnSpc>
                <a:spcPts val="3779"/>
              </a:lnSpc>
              <a:buAutoNum type="arabicPeriod" startAt="1"/>
            </a:pPr>
            <a:r>
              <a:rPr lang="en-US" b="true" sz="26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Faster Legal Research –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Reduce hours of manual reading to minutes</a:t>
            </a:r>
          </a:p>
          <a:p>
            <a:pPr algn="l" marL="582925" indent="-291463" lvl="1">
              <a:lnSpc>
                <a:spcPts val="3779"/>
              </a:lnSpc>
              <a:buAutoNum type="arabicPeriod" startAt="1"/>
            </a:pPr>
            <a:r>
              <a:rPr lang="en-US" b="true" sz="26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Improved Accessibility – 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Complex laws explained in simple terms</a:t>
            </a:r>
          </a:p>
          <a:p>
            <a:pPr algn="l" marL="582925" indent="-291463" lvl="1">
              <a:lnSpc>
                <a:spcPts val="3779"/>
              </a:lnSpc>
              <a:buAutoNum type="arabicPeriod" startAt="1"/>
            </a:pPr>
            <a:r>
              <a:rPr lang="en-US" b="true" sz="26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Higher Accuracy –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Minimize human error in interpretation</a:t>
            </a:r>
          </a:p>
          <a:p>
            <a:pPr algn="l" marL="582925" indent="-291463" lvl="1">
              <a:lnSpc>
                <a:spcPts val="3779"/>
              </a:lnSpc>
              <a:buAutoNum type="arabicPeriod" startAt="1"/>
            </a:pPr>
            <a:r>
              <a:rPr lang="en-US" b="true" sz="26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&amp; Private –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Trustworthy handling of sensitive documents</a:t>
            </a:r>
          </a:p>
          <a:p>
            <a:pPr algn="l" marL="582925" indent="-291463" lvl="1">
              <a:lnSpc>
                <a:spcPts val="3779"/>
              </a:lnSpc>
              <a:buAutoNum type="arabicPeriod" startAt="1"/>
            </a:pPr>
            <a:r>
              <a:rPr lang="en-US" b="true" sz="26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Enhanced Decision-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Making – Quick access to relevant legal insights</a:t>
            </a:r>
          </a:p>
          <a:p>
            <a:pPr algn="l" marL="582925" indent="-291463" lvl="1">
              <a:lnSpc>
                <a:spcPts val="3779"/>
              </a:lnSpc>
              <a:buAutoNum type="arabicPeriod" startAt="1"/>
            </a:pPr>
            <a:r>
              <a:rPr lang="en-US" b="true" sz="26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Broader Reach –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Enables individuals without legal background to understand document</a:t>
            </a:r>
          </a:p>
          <a:p>
            <a:pPr algn="l" marL="582925" indent="-291463" lvl="1">
              <a:lnSpc>
                <a:spcPts val="3779"/>
              </a:lnSpc>
              <a:buAutoNum type="arabicPeriod" startAt="1"/>
            </a:pPr>
            <a:r>
              <a:rPr lang="en-US" b="true" sz="26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Prioritized Insights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Google Custom Search Engine enables focus on high-profile litigations for more relevant results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09861" y="1729740"/>
            <a:ext cx="8581733" cy="791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b="true" sz="38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B</a:t>
            </a:r>
            <a:r>
              <a:rPr lang="en-US" b="true" sz="38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enefits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Time-Saving for Lawyers &amp; Clients –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Reduces research and reading time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Easy to Use Even Without Legal Knowledge –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User-friendly for all users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Boost Productivity in Legal Workflows –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Streamlines legal document handling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Scalable Solution for Enterprises &amp; Individuals –</a:t>
            </a: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Works for any user size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Chat Interface for Instant Answers –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Ask questions, get quick responses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99"/>
                </a:solidFill>
                <a:latin typeface="Poppins Bold"/>
                <a:ea typeface="Poppins Bold"/>
                <a:cs typeface="Poppins Bold"/>
                <a:sym typeface="Poppins Bold"/>
              </a:rPr>
              <a:t>Multi-Format Document Support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(PDF, DOCX, TXT) – Handles all common legal formats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DAGzZiS5Dhk</dc:identifier>
  <dcterms:modified xsi:type="dcterms:W3CDTF">2011-08-01T06:04:30Z</dcterms:modified>
  <cp:revision>1</cp:revision>
  <dc:title>CODE VERSE PPT Submission Template.pptx</dc:title>
</cp:coreProperties>
</file>